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9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ustomXml" Target="../customXml/item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842AC-3DF1-4607-8777-FB49ECE45128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69BFB-BDC2-4C46-B564-5E4451DFE1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69BFB-BDC2-4C46-B564-5E4451DFE11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>Правописание </a:t>
            </a:r>
            <a:r>
              <a:rPr lang="ru-RU" sz="5400" b="1" i="1" dirty="0" smtClean="0"/>
              <a:t>Ъ </a:t>
            </a:r>
            <a:r>
              <a:rPr lang="en-US" sz="5400" b="1" i="1" dirty="0" smtClean="0"/>
              <a:t/>
            </a:r>
            <a:br>
              <a:rPr lang="en-US" sz="5400" b="1" i="1" dirty="0" smtClean="0"/>
            </a:br>
            <a:r>
              <a:rPr lang="ru-RU" sz="5400" b="1" dirty="0" smtClean="0"/>
              <a:t>(</a:t>
            </a:r>
            <a:r>
              <a:rPr lang="ru-RU" sz="5400" b="1" dirty="0" smtClean="0"/>
              <a:t>твёрдого знака</a:t>
            </a:r>
            <a:r>
              <a:rPr lang="ru-RU" sz="5400" b="1" dirty="0" smtClean="0"/>
              <a:t>)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179512" y="3899938"/>
            <a:ext cx="5230688" cy="2697414"/>
          </a:xfrm>
        </p:spPr>
        <p:txBody>
          <a:bodyPr>
            <a:normAutofit lnSpcReduction="10000"/>
          </a:bodyPr>
          <a:lstStyle/>
          <a:p>
            <a:pPr algn="r"/>
            <a:r>
              <a:rPr lang="ru-RU" i="1" dirty="0" smtClean="0"/>
              <a:t>Презентация подготовлена преподавателями кафедры довузовской подготовки </a:t>
            </a:r>
          </a:p>
          <a:p>
            <a:pPr algn="r"/>
            <a:r>
              <a:rPr lang="ru-RU" i="1" dirty="0" smtClean="0"/>
              <a:t>и профориентации </a:t>
            </a:r>
          </a:p>
          <a:p>
            <a:pPr algn="r"/>
            <a:r>
              <a:rPr lang="ru-RU" i="1" dirty="0" smtClean="0"/>
              <a:t>Авдониной Т.В., к.ф.н., доцентом, и Королёвой </a:t>
            </a:r>
            <a:r>
              <a:rPr lang="ru-RU" i="1" dirty="0" smtClean="0"/>
              <a:t>Е.А., старшим преподавателем</a:t>
            </a:r>
            <a:endParaRPr lang="ru-RU" i="1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7543824" cy="5248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II</a:t>
            </a:r>
            <a:r>
              <a:rPr lang="ru-RU" sz="3600" dirty="0" smtClean="0"/>
              <a:t>. Укажите слова, в которых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Ъ </a:t>
            </a:r>
            <a:r>
              <a:rPr lang="ru-RU" sz="3600" dirty="0" smtClean="0"/>
              <a:t>(твёрдый знак) не пишется: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1</a:t>
            </a:r>
            <a:r>
              <a:rPr lang="ru-RU" sz="3600" dirty="0" smtClean="0"/>
              <a:t>) </a:t>
            </a:r>
            <a:r>
              <a:rPr lang="ru-RU" sz="3600" dirty="0" err="1" smtClean="0"/>
              <a:t>неб_ющийся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2) </a:t>
            </a:r>
            <a:r>
              <a:rPr lang="ru-RU" sz="3600" dirty="0" err="1" smtClean="0"/>
              <a:t>без_укоризненный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3) </a:t>
            </a:r>
            <a:r>
              <a:rPr lang="ru-RU" sz="3600" dirty="0" err="1" smtClean="0"/>
              <a:t>пан_египетский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4) </a:t>
            </a:r>
            <a:r>
              <a:rPr lang="ru-RU" sz="3600" dirty="0" err="1" smtClean="0"/>
              <a:t>кар_ера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5) </a:t>
            </a:r>
            <a:r>
              <a:rPr lang="ru-RU" sz="3600" dirty="0" err="1" smtClean="0"/>
              <a:t>необ_ятный</a:t>
            </a:r>
            <a:r>
              <a:rPr lang="ru-RU" sz="3600" dirty="0" smtClean="0"/>
              <a:t>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514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36712"/>
            <a:ext cx="7858180" cy="56190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III</a:t>
            </a:r>
            <a:r>
              <a:rPr lang="ru-RU" sz="3600" dirty="0" smtClean="0"/>
              <a:t>. Укажите </a:t>
            </a:r>
            <a:r>
              <a:rPr lang="ru-RU" sz="3600" u="sng" dirty="0" smtClean="0"/>
              <a:t>сложные</a:t>
            </a:r>
            <a:r>
              <a:rPr lang="ru-RU" sz="3600" dirty="0" smtClean="0"/>
              <a:t> слова,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в </a:t>
            </a:r>
            <a:r>
              <a:rPr lang="ru-RU" sz="3600" dirty="0" smtClean="0"/>
              <a:t>которых Ъ </a:t>
            </a:r>
            <a:r>
              <a:rPr lang="ru-RU" sz="3600" dirty="0" smtClean="0"/>
              <a:t>пишется</a:t>
            </a:r>
            <a:r>
              <a:rPr lang="ru-RU" sz="3600" dirty="0" smtClean="0"/>
              <a:t>: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1</a:t>
            </a:r>
            <a:r>
              <a:rPr lang="ru-RU" sz="3600" dirty="0" smtClean="0"/>
              <a:t>) </a:t>
            </a:r>
            <a:r>
              <a:rPr lang="ru-RU" sz="3600" dirty="0" err="1" smtClean="0"/>
              <a:t>меж_ядерный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2) </a:t>
            </a:r>
            <a:r>
              <a:rPr lang="ru-RU" sz="3600" dirty="0" err="1" smtClean="0"/>
              <a:t>двух_язычный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3) </a:t>
            </a:r>
            <a:r>
              <a:rPr lang="ru-RU" sz="3600" dirty="0" err="1" smtClean="0"/>
              <a:t>контр_ярус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4) </a:t>
            </a:r>
            <a:r>
              <a:rPr lang="ru-RU" sz="3600" dirty="0" err="1" smtClean="0"/>
              <a:t>Гос_юриздат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5) </a:t>
            </a:r>
            <a:r>
              <a:rPr lang="ru-RU" sz="3600" dirty="0" err="1" smtClean="0"/>
              <a:t>трёх_ярдовый</a:t>
            </a:r>
            <a:r>
              <a:rPr lang="ru-RU" sz="3600" dirty="0" smtClean="0"/>
              <a:t>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239000" cy="571504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52736"/>
            <a:ext cx="7786742" cy="540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IV</a:t>
            </a:r>
            <a:r>
              <a:rPr lang="ru-RU" sz="3600" dirty="0" smtClean="0"/>
              <a:t>. Укажите </a:t>
            </a:r>
            <a:r>
              <a:rPr lang="ru-RU" sz="3600" u="sng" dirty="0" smtClean="0"/>
              <a:t>сложные</a:t>
            </a:r>
            <a:r>
              <a:rPr lang="ru-RU" sz="3600" dirty="0" smtClean="0"/>
              <a:t> слова,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в </a:t>
            </a:r>
            <a:r>
              <a:rPr lang="ru-RU" sz="3600" dirty="0" smtClean="0"/>
              <a:t>которых Ъ </a:t>
            </a:r>
            <a:r>
              <a:rPr lang="ru-RU" sz="3600" dirty="0" smtClean="0"/>
              <a:t>не </a:t>
            </a:r>
            <a:r>
              <a:rPr lang="ru-RU" sz="3600" dirty="0" smtClean="0"/>
              <a:t>пишется: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1</a:t>
            </a:r>
            <a:r>
              <a:rPr lang="ru-RU" sz="3600" dirty="0" smtClean="0"/>
              <a:t>) </a:t>
            </a:r>
            <a:r>
              <a:rPr lang="ru-RU" sz="3600" dirty="0" err="1" smtClean="0"/>
              <a:t>сверх_одарённый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2) </a:t>
            </a:r>
            <a:r>
              <a:rPr lang="ru-RU" sz="3600" dirty="0" err="1" smtClean="0"/>
              <a:t>четырёх_этажный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3) </a:t>
            </a:r>
            <a:r>
              <a:rPr lang="ru-RU" sz="3600" dirty="0" err="1" smtClean="0"/>
              <a:t>сельхоз_участок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4) </a:t>
            </a:r>
            <a:r>
              <a:rPr lang="ru-RU" sz="3600" dirty="0" err="1" smtClean="0"/>
              <a:t>суб_экваториальный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5) </a:t>
            </a:r>
            <a:r>
              <a:rPr lang="ru-RU" sz="3600" dirty="0" err="1" smtClean="0"/>
              <a:t>под_язычная</a:t>
            </a:r>
            <a:r>
              <a:rPr lang="ru-RU" sz="3600" dirty="0" smtClean="0"/>
              <a:t> кость.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805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V</a:t>
            </a:r>
            <a:r>
              <a:rPr lang="ru-RU" sz="3600" dirty="0" smtClean="0"/>
              <a:t>. Укажите слова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с </a:t>
            </a:r>
            <a:r>
              <a:rPr lang="ru-RU" sz="3600" dirty="0" smtClean="0"/>
              <a:t>орфографической ошибкой: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1</a:t>
            </a:r>
            <a:r>
              <a:rPr lang="ru-RU" sz="3600" dirty="0" smtClean="0"/>
              <a:t>) </a:t>
            </a:r>
            <a:r>
              <a:rPr lang="ru-RU" sz="3600" dirty="0" err="1" smtClean="0"/>
              <a:t>завъюжило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2) </a:t>
            </a:r>
            <a:r>
              <a:rPr lang="ru-RU" sz="3600" dirty="0" err="1" smtClean="0"/>
              <a:t>постъядерный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3) безальтернативный;</a:t>
            </a:r>
          </a:p>
          <a:p>
            <a:pPr>
              <a:buNone/>
            </a:pPr>
            <a:r>
              <a:rPr lang="ru-RU" sz="3600" dirty="0" smtClean="0"/>
              <a:t>4) </a:t>
            </a:r>
            <a:r>
              <a:rPr lang="ru-RU" sz="3600" dirty="0" err="1" smtClean="0"/>
              <a:t>интеръер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5) навьюченный.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2287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Ответы: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en-US" sz="3600" dirty="0" smtClean="0"/>
              <a:t>I</a:t>
            </a:r>
            <a:r>
              <a:rPr lang="ru-RU" sz="3600" dirty="0" smtClean="0"/>
              <a:t> </a:t>
            </a:r>
            <a:r>
              <a:rPr lang="ru-RU" sz="3600" dirty="0" smtClean="0"/>
              <a:t>– 1, 3, 5</a:t>
            </a:r>
          </a:p>
          <a:p>
            <a:pPr>
              <a:buNone/>
            </a:pPr>
            <a:r>
              <a:rPr lang="en-US" sz="3600" dirty="0" smtClean="0"/>
              <a:t>II</a:t>
            </a:r>
            <a:r>
              <a:rPr lang="ru-RU" sz="3600" dirty="0" smtClean="0"/>
              <a:t> – 1, 2, 4</a:t>
            </a:r>
          </a:p>
          <a:p>
            <a:pPr>
              <a:buNone/>
            </a:pPr>
            <a:r>
              <a:rPr lang="en-US" sz="3600" dirty="0" smtClean="0"/>
              <a:t>III </a:t>
            </a:r>
            <a:r>
              <a:rPr lang="ru-RU" sz="3600" dirty="0" smtClean="0"/>
              <a:t>– 2, 5</a:t>
            </a:r>
          </a:p>
          <a:p>
            <a:pPr>
              <a:buNone/>
            </a:pPr>
            <a:r>
              <a:rPr lang="en-US" sz="3600" dirty="0" smtClean="0"/>
              <a:t>IV</a:t>
            </a:r>
            <a:r>
              <a:rPr lang="ru-RU" sz="3600" dirty="0" smtClean="0"/>
              <a:t> – 2, 3</a:t>
            </a:r>
          </a:p>
          <a:p>
            <a:pPr>
              <a:buNone/>
            </a:pPr>
            <a:r>
              <a:rPr lang="en-US" sz="3600" dirty="0" smtClean="0"/>
              <a:t>V</a:t>
            </a:r>
            <a:r>
              <a:rPr lang="ru-RU" sz="3600" dirty="0" smtClean="0"/>
              <a:t> – 1, 4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32314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Желаем успехов!</a:t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857496"/>
            <a:ext cx="7704856" cy="26597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 </a:t>
            </a:r>
          </a:p>
          <a:p>
            <a:pPr algn="ctr">
              <a:buNone/>
            </a:pPr>
            <a:r>
              <a:rPr lang="ru-RU" sz="3600" dirty="0" smtClean="0"/>
              <a:t>Смотрите следующую презентацию </a:t>
            </a: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«</a:t>
            </a:r>
            <a:r>
              <a:rPr lang="ru-RU" sz="3600" dirty="0" smtClean="0"/>
              <a:t>Правописание </a:t>
            </a:r>
            <a:r>
              <a:rPr lang="ru-RU" sz="3600" b="1" dirty="0" smtClean="0"/>
              <a:t>Ь</a:t>
            </a:r>
            <a:r>
              <a:rPr lang="ru-RU" sz="3600" dirty="0" smtClean="0"/>
              <a:t> (мягкого знака)»</a:t>
            </a:r>
          </a:p>
          <a:p>
            <a:pPr algn="ctr"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2000264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Ъ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пишется после</a:t>
            </a:r>
            <a:br>
              <a:rPr lang="ru-RU" sz="3200" dirty="0" smtClean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857496"/>
          <a:ext cx="8229600" cy="9144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русской или иноязычной</a:t>
                      </a:r>
                    </a:p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приставки на согласную </a:t>
                      </a:r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первой части 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двух-, трёх-, четырёх-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сложных словах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85720" y="4857760"/>
            <a:ext cx="85725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только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перед буквами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Е, Ё, Ю, 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2500298" y="2071678"/>
            <a:ext cx="1928826" cy="571504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643438" y="2071678"/>
            <a:ext cx="2214578" cy="571504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5072066" y="3857628"/>
            <a:ext cx="1571636" cy="857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714612" y="3857628"/>
            <a:ext cx="1714512" cy="857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857232"/>
            <a:ext cx="8643998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Смотрите внимательно примеры!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14554"/>
            <a:ext cx="8929718" cy="43599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После русской приставки </a:t>
            </a:r>
          </a:p>
          <a:p>
            <a:pPr algn="ctr">
              <a:buNone/>
            </a:pPr>
            <a:r>
              <a:rPr lang="ru-RU" dirty="0" smtClean="0"/>
              <a:t>после иноязычной приставки</a:t>
            </a:r>
          </a:p>
          <a:p>
            <a:pPr algn="r">
              <a:buNone/>
            </a:pPr>
            <a:r>
              <a:rPr lang="ru-RU" dirty="0" smtClean="0"/>
              <a:t> после </a:t>
            </a:r>
            <a:r>
              <a:rPr lang="ru-RU" b="1" i="1" dirty="0" smtClean="0"/>
              <a:t>двух-, трёх-, четырёх-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4786322"/>
          <a:ext cx="8215371" cy="17859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14644"/>
                <a:gridCol w="2928958"/>
                <a:gridCol w="2571769"/>
              </a:tblGrid>
              <a:tr h="178595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</a:t>
                      </a:r>
                      <a:r>
                        <a:rPr kumimoji="0" lang="ru-RU" sz="2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ъ</a:t>
                      </a:r>
                      <a:r>
                        <a:rPr kumimoji="0" lang="ru-RU" sz="2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езд</a:t>
                      </a:r>
                    </a:p>
                    <a:p>
                      <a:pPr algn="ctr"/>
                      <a:r>
                        <a:rPr kumimoji="0" lang="ru-RU" sz="2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kumimoji="0" lang="ru-RU" sz="2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ъ</a:t>
                      </a:r>
                      <a:r>
                        <a:rPr kumimoji="0" lang="ru-RU" sz="2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ёжиться</a:t>
                      </a:r>
                    </a:p>
                    <a:p>
                      <a:pPr algn="ctr"/>
                      <a:r>
                        <a:rPr kumimoji="0" lang="ru-RU" sz="2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</a:t>
                      </a:r>
                      <a:r>
                        <a:rPr kumimoji="0" lang="ru-RU" sz="2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ъ</a:t>
                      </a:r>
                      <a:r>
                        <a:rPr kumimoji="0" lang="ru-RU" sz="2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юбилейный</a:t>
                      </a:r>
                    </a:p>
                    <a:p>
                      <a:pPr algn="ctr"/>
                      <a:r>
                        <a:rPr kumimoji="0" lang="ru-RU" sz="2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</a:t>
                      </a:r>
                      <a:r>
                        <a:rPr kumimoji="0" lang="ru-RU" sz="2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ъ</a:t>
                      </a:r>
                      <a:r>
                        <a:rPr kumimoji="0" lang="ru-RU" sz="2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яриться</a:t>
                      </a:r>
                    </a:p>
                    <a:p>
                      <a:pPr algn="ctr"/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транс</a:t>
                      </a:r>
                      <a:r>
                        <a:rPr kumimoji="0" lang="ru-RU" sz="2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ъ</a:t>
                      </a:r>
                      <a:r>
                        <a:rPr kumimoji="0" lang="ru-RU" sz="2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европейский</a:t>
                      </a:r>
                    </a:p>
                    <a:p>
                      <a:pPr algn="ctr"/>
                      <a:r>
                        <a:rPr kumimoji="0" lang="ru-RU" sz="2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пан</a:t>
                      </a:r>
                      <a:r>
                        <a:rPr kumimoji="0" lang="ru-RU" sz="22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ъ</a:t>
                      </a:r>
                      <a:r>
                        <a:rPr kumimoji="0" lang="ru-RU" sz="2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югославский</a:t>
                      </a:r>
                      <a:endParaRPr kumimoji="0" lang="ru-RU" sz="2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2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супер</a:t>
                      </a:r>
                      <a:r>
                        <a:rPr kumimoji="0" lang="ru-RU" sz="2200" b="1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ъ</a:t>
                      </a:r>
                      <a:r>
                        <a:rPr kumimoji="0" lang="ru-RU" sz="2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яхта</a:t>
                      </a:r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двух</a:t>
                      </a:r>
                      <a:r>
                        <a:rPr kumimoji="0" lang="ru-RU" sz="2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ъ</a:t>
                      </a:r>
                      <a:r>
                        <a:rPr kumimoji="0" lang="ru-RU" sz="2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ярусный</a:t>
                      </a:r>
                    </a:p>
                    <a:p>
                      <a:pPr algn="ctr"/>
                      <a:r>
                        <a:rPr kumimoji="0" lang="ru-RU" sz="2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трёх</a:t>
                      </a:r>
                      <a:r>
                        <a:rPr kumimoji="0" lang="ru-RU" sz="22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ъ</a:t>
                      </a:r>
                      <a:r>
                        <a:rPr kumimoji="0" lang="ru-RU" sz="2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язычный</a:t>
                      </a:r>
                      <a:endParaRPr lang="ru-RU" sz="2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 rot="19685474">
            <a:off x="1041276" y="2693490"/>
            <a:ext cx="466366" cy="1910977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9334979">
            <a:off x="3080765" y="3066042"/>
            <a:ext cx="479391" cy="1585298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8595916">
            <a:off x="6271846" y="3528451"/>
            <a:ext cx="432841" cy="116931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84357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Обратите внимание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1717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Твёрдый знак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не пишется </a:t>
            </a:r>
            <a:r>
              <a:rPr lang="ru-RU" dirty="0" smtClean="0"/>
              <a:t>после приставки на согласную перед 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А, О, У, И, Ы, Э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3071810"/>
          <a:ext cx="8001056" cy="366897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000528"/>
                <a:gridCol w="4000528"/>
              </a:tblGrid>
              <a:tr h="902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после русской </a:t>
                      </a: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приставки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после иноязычной приставки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6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агитировать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под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оконник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меж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игровой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вз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ыскать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уверить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экономить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транс</a:t>
                      </a:r>
                      <a:r>
                        <a:rPr lang="ru-RU" sz="2400" dirty="0" err="1" smtClean="0">
                          <a:latin typeface="Times New Roman"/>
                          <a:ea typeface="Calibri"/>
                          <a:cs typeface="Times New Roman"/>
                        </a:rPr>
                        <a:t>американский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супер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обложка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пост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индустриальный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пан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эфиопский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071813"/>
          <a:ext cx="8229600" cy="185286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</a:t>
                      </a:r>
                      <a:r>
                        <a:rPr lang="ru-RU" sz="3600" b="0" dirty="0">
                          <a:latin typeface="Times New Roman"/>
                          <a:ea typeface="Calibri"/>
                          <a:cs typeface="Times New Roman"/>
                        </a:rPr>
                        <a:t>каяться</a:t>
                      </a:r>
                      <a:endParaRPr lang="ru-RU" sz="36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под</a:t>
                      </a:r>
                      <a:r>
                        <a:rPr lang="ru-RU" sz="3600" b="0" dirty="0">
                          <a:latin typeface="Times New Roman"/>
                          <a:ea typeface="Calibri"/>
                          <a:cs typeface="Times New Roman"/>
                        </a:rPr>
                        <a:t>хватить</a:t>
                      </a:r>
                      <a:endParaRPr lang="ru-RU" sz="36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</a:t>
                      </a:r>
                      <a:r>
                        <a:rPr lang="ru-RU" sz="3600" b="0" dirty="0">
                          <a:latin typeface="Times New Roman"/>
                          <a:ea typeface="Calibri"/>
                          <a:cs typeface="Times New Roman"/>
                        </a:rPr>
                        <a:t>дверие</a:t>
                      </a:r>
                      <a:endParaRPr lang="ru-RU" sz="3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 smtClean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дис</a:t>
                      </a:r>
                      <a:r>
                        <a:rPr lang="ru-RU" sz="3600" b="0" dirty="0" smtClean="0">
                          <a:latin typeface="Times New Roman"/>
                          <a:ea typeface="Calibri"/>
                          <a:cs typeface="Times New Roman"/>
                        </a:rPr>
                        <a:t>комфорт</a:t>
                      </a:r>
                      <a:endParaRPr lang="ru-RU" sz="36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суб</a:t>
                      </a:r>
                      <a:r>
                        <a:rPr lang="ru-RU" sz="3600" b="0" dirty="0">
                          <a:latin typeface="Times New Roman"/>
                          <a:ea typeface="Calibri"/>
                          <a:cs typeface="Times New Roman"/>
                        </a:rPr>
                        <a:t>тропики</a:t>
                      </a:r>
                      <a:endParaRPr lang="ru-RU" sz="36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1" dirty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супер</a:t>
                      </a:r>
                      <a:r>
                        <a:rPr lang="ru-RU" sz="3600" b="0" dirty="0">
                          <a:latin typeface="Times New Roman"/>
                          <a:ea typeface="Calibri"/>
                          <a:cs typeface="Times New Roman"/>
                        </a:rPr>
                        <a:t>маркет</a:t>
                      </a:r>
                      <a:endParaRPr lang="ru-RU" sz="3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4907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 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После приставки –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русской </a:t>
            </a:r>
            <a:r>
              <a:rPr lang="ru-RU" dirty="0" smtClean="0">
                <a:solidFill>
                  <a:schemeClr val="tx1"/>
                </a:solidFill>
              </a:rPr>
              <a:t>или иноязычной –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rgbClr val="008000"/>
                </a:solidFill>
              </a:rPr>
              <a:t>Ъ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также </a:t>
            </a:r>
            <a:r>
              <a:rPr lang="ru-RU" i="1" dirty="0" smtClean="0">
                <a:solidFill>
                  <a:srgbClr val="C00000"/>
                </a:solidFill>
              </a:rPr>
              <a:t>не пишется</a:t>
            </a:r>
            <a:br>
              <a:rPr lang="ru-RU" i="1" dirty="0" smtClean="0">
                <a:solidFill>
                  <a:srgbClr val="C00000"/>
                </a:solidFill>
              </a:rPr>
            </a:br>
            <a:endParaRPr lang="ru-RU" i="1" dirty="0">
              <a:solidFill>
                <a:srgbClr val="C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844824"/>
          <a:ext cx="8229600" cy="4316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428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После </a:t>
                      </a:r>
                      <a:r>
                        <a:rPr lang="ru-RU" sz="2400" b="1" i="1" dirty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двух-, трёх-, четырёх- </a:t>
                      </a:r>
                      <a:endParaRPr lang="ru-RU" sz="24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перед согласными и гласными </a:t>
                      </a:r>
                      <a:r>
                        <a:rPr lang="ru-RU" sz="2400" b="1" i="1" dirty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А, О, У, И, Ы, Э </a:t>
                      </a:r>
                      <a:endParaRPr lang="ru-RU" sz="24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сложных словах перед гласными и согласными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7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i="1" dirty="0" smtClean="0">
                        <a:solidFill>
                          <a:srgbClr val="008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err="1" smtClean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двух</a:t>
                      </a:r>
                      <a:r>
                        <a:rPr lang="ru-RU" sz="2400" dirty="0" err="1" smtClean="0">
                          <a:latin typeface="Times New Roman"/>
                          <a:ea typeface="Calibri"/>
                          <a:cs typeface="Times New Roman"/>
                        </a:rPr>
                        <a:t>кассетный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err="1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трёх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подъездный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двух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осный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 err="1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трёх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импульсный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четырёх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уровневый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8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гор</a:t>
                      </a:r>
                      <a:r>
                        <a:rPr lang="ru-RU" sz="2400" dirty="0" err="1" smtClean="0">
                          <a:latin typeface="Times New Roman"/>
                          <a:ea typeface="Calibri"/>
                          <a:cs typeface="Times New Roman"/>
                        </a:rPr>
                        <a:t>электротранспорт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Мин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юст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глав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юрист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яз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rgbClr val="008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дет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ясли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4840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 сложных словах перед согласными и перед гласными </a:t>
            </a:r>
            <a:r>
              <a:rPr lang="ru-RU" sz="3600" b="1" dirty="0" smtClean="0">
                <a:solidFill>
                  <a:srgbClr val="008000"/>
                </a:solidFill>
              </a:rPr>
              <a:t>нет </a:t>
            </a:r>
            <a:r>
              <a:rPr lang="ru-RU" sz="3600" b="1" i="1" dirty="0" smtClean="0">
                <a:solidFill>
                  <a:srgbClr val="008000"/>
                </a:solidFill>
              </a:rPr>
              <a:t>Ъ</a:t>
            </a:r>
            <a:r>
              <a:rPr lang="ru-RU" sz="3600" dirty="0" smtClean="0">
                <a:solidFill>
                  <a:schemeClr val="tx1"/>
                </a:solidFill>
              </a:rPr>
              <a:t> (твёрдого знака</a:t>
            </a:r>
            <a:r>
              <a:rPr lang="ru-RU" sz="3600" dirty="0" smtClean="0">
                <a:solidFill>
                  <a:schemeClr val="tx1"/>
                </a:solidFill>
              </a:rPr>
              <a:t>)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59569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/>
              <a:t>В корне </a:t>
            </a:r>
            <a:r>
              <a:rPr lang="ru-RU" sz="4000" b="1" i="1" dirty="0" smtClean="0">
                <a:solidFill>
                  <a:srgbClr val="008000"/>
                </a:solidFill>
              </a:rPr>
              <a:t>Ъ</a:t>
            </a:r>
            <a:r>
              <a:rPr lang="ru-RU" sz="4000" b="1" i="1" dirty="0" smtClean="0"/>
              <a:t> </a:t>
            </a:r>
            <a:r>
              <a:rPr lang="ru-RU" sz="4000" dirty="0" smtClean="0"/>
              <a:t>не пишется: </a:t>
            </a:r>
          </a:p>
          <a:p>
            <a:pPr algn="ctr">
              <a:buNone/>
            </a:pPr>
            <a:r>
              <a:rPr lang="ru-RU" sz="4000" i="1" dirty="0" smtClean="0"/>
              <a:t>сош</a:t>
            </a:r>
            <a:r>
              <a:rPr lang="ru-RU" sz="4000" b="1" i="1" dirty="0" smtClean="0">
                <a:solidFill>
                  <a:srgbClr val="008000"/>
                </a:solidFill>
              </a:rPr>
              <a:t>ь</a:t>
            </a:r>
            <a:r>
              <a:rPr lang="ru-RU" sz="4000" i="1" dirty="0" smtClean="0"/>
              <a:t>ют </a:t>
            </a:r>
            <a:r>
              <a:rPr lang="ru-RU" sz="4000" i="1" dirty="0" smtClean="0"/>
              <a:t>костюм, </a:t>
            </a:r>
            <a:endParaRPr lang="ru-RU" sz="4000" i="1" dirty="0" smtClean="0"/>
          </a:p>
          <a:p>
            <a:pPr algn="ctr">
              <a:buNone/>
            </a:pPr>
            <a:r>
              <a:rPr lang="ru-RU" sz="4000" i="1" dirty="0" smtClean="0"/>
              <a:t>кар</a:t>
            </a:r>
            <a:r>
              <a:rPr lang="ru-RU" sz="4000" b="1" i="1" dirty="0" smtClean="0">
                <a:solidFill>
                  <a:srgbClr val="008000"/>
                </a:solidFill>
              </a:rPr>
              <a:t>ь</a:t>
            </a:r>
            <a:r>
              <a:rPr lang="ru-RU" sz="4000" i="1" dirty="0" smtClean="0"/>
              <a:t>ерный </a:t>
            </a:r>
            <a:r>
              <a:rPr lang="ru-RU" sz="4000" i="1" dirty="0" smtClean="0"/>
              <a:t>самосвал, </a:t>
            </a:r>
            <a:endParaRPr lang="ru-RU" sz="4000" i="1" dirty="0" smtClean="0"/>
          </a:p>
          <a:p>
            <a:pPr algn="ctr">
              <a:buNone/>
            </a:pPr>
            <a:r>
              <a:rPr lang="ru-RU" sz="4000" i="1" dirty="0" smtClean="0"/>
              <a:t>в</a:t>
            </a:r>
            <a:r>
              <a:rPr lang="ru-RU" sz="4000" b="1" i="1" dirty="0" smtClean="0">
                <a:solidFill>
                  <a:srgbClr val="008000"/>
                </a:solidFill>
              </a:rPr>
              <a:t>ь</a:t>
            </a:r>
            <a:r>
              <a:rPr lang="ru-RU" sz="4000" i="1" dirty="0" smtClean="0"/>
              <a:t>ющееся </a:t>
            </a:r>
            <a:r>
              <a:rPr lang="ru-RU" sz="4000" i="1" dirty="0" smtClean="0"/>
              <a:t>растение, </a:t>
            </a:r>
            <a:endParaRPr lang="ru-RU" sz="4000" i="1" dirty="0" smtClean="0"/>
          </a:p>
          <a:p>
            <a:pPr algn="ctr">
              <a:buNone/>
            </a:pPr>
            <a:r>
              <a:rPr lang="ru-RU" sz="4000" i="1" dirty="0" smtClean="0"/>
              <a:t>мурав</a:t>
            </a:r>
            <a:r>
              <a:rPr lang="ru-RU" sz="4000" b="1" i="1" dirty="0" smtClean="0">
                <a:solidFill>
                  <a:srgbClr val="008000"/>
                </a:solidFill>
              </a:rPr>
              <a:t>ь</a:t>
            </a:r>
            <a:r>
              <a:rPr lang="ru-RU" sz="4000" i="1" dirty="0" smtClean="0"/>
              <a:t>ед</a:t>
            </a:r>
            <a:r>
              <a:rPr lang="ru-RU" sz="4000" i="1" dirty="0" smtClean="0"/>
              <a:t>, бракон</a:t>
            </a:r>
            <a:r>
              <a:rPr lang="ru-RU" sz="4000" b="1" i="1" dirty="0" smtClean="0">
                <a:solidFill>
                  <a:srgbClr val="008000"/>
                </a:solidFill>
              </a:rPr>
              <a:t>ь</a:t>
            </a:r>
            <a:r>
              <a:rPr lang="ru-RU" sz="4000" i="1" dirty="0" smtClean="0"/>
              <a:t>ер</a:t>
            </a:r>
            <a:r>
              <a:rPr lang="ru-RU" sz="4000" dirty="0" smtClean="0"/>
              <a:t>.</a:t>
            </a:r>
          </a:p>
          <a:p>
            <a:pPr algn="ctr">
              <a:buNone/>
            </a:pP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6215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 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rgbClr val="008000"/>
                </a:solidFill>
              </a:rPr>
              <a:t>Обратите </a:t>
            </a:r>
            <a:r>
              <a:rPr lang="ru-RU" sz="4400" b="1" dirty="0" smtClean="0">
                <a:solidFill>
                  <a:srgbClr val="008000"/>
                </a:solidFill>
              </a:rPr>
              <a:t> внимание</a:t>
            </a:r>
            <a:r>
              <a:rPr lang="ru-RU" sz="4400" b="1" dirty="0" smtClean="0">
                <a:solidFill>
                  <a:srgbClr val="008000"/>
                </a:solidFill>
              </a:rPr>
              <a:t>!</a:t>
            </a:r>
            <a:br>
              <a:rPr lang="ru-RU" sz="4400" b="1" dirty="0" smtClean="0">
                <a:solidFill>
                  <a:srgbClr val="008000"/>
                </a:solidFill>
              </a:rPr>
            </a:br>
            <a:endParaRPr lang="ru-RU" sz="4400" b="1" dirty="0">
              <a:solidFill>
                <a:srgbClr val="008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3000372"/>
            <a:ext cx="8643998" cy="35004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В этом случае </a:t>
            </a:r>
            <a:r>
              <a:rPr lang="ru-RU" sz="4000" b="1" dirty="0" smtClean="0">
                <a:solidFill>
                  <a:srgbClr val="008000"/>
                </a:solidFill>
              </a:rPr>
              <a:t>Ъ</a:t>
            </a:r>
            <a:r>
              <a:rPr lang="ru-RU" sz="4000" dirty="0" smtClean="0"/>
              <a:t> пишется 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по </a:t>
            </a:r>
            <a:r>
              <a:rPr lang="ru-RU" sz="4000" dirty="0" smtClean="0"/>
              <a:t>общему правилу: </a:t>
            </a:r>
          </a:p>
          <a:p>
            <a:pPr>
              <a:buNone/>
            </a:pPr>
            <a:r>
              <a:rPr lang="ru-RU" sz="4000" i="1" dirty="0" smtClean="0"/>
              <a:t>видеос</a:t>
            </a:r>
            <a:r>
              <a:rPr lang="ru-RU" sz="4000" b="1" i="1" dirty="0" smtClean="0">
                <a:solidFill>
                  <a:srgbClr val="008000"/>
                </a:solidFill>
              </a:rPr>
              <a:t>ъ</a:t>
            </a:r>
            <a:r>
              <a:rPr lang="ru-RU" sz="4000" i="1" dirty="0" smtClean="0"/>
              <a:t>ёмка</a:t>
            </a:r>
            <a:r>
              <a:rPr lang="ru-RU" sz="4000" i="1" dirty="0" smtClean="0"/>
              <a:t>, грузопод</a:t>
            </a:r>
            <a:r>
              <a:rPr lang="ru-RU" sz="4000" b="1" i="1" dirty="0" smtClean="0">
                <a:solidFill>
                  <a:srgbClr val="008000"/>
                </a:solidFill>
              </a:rPr>
              <a:t>ъ</a:t>
            </a:r>
            <a:r>
              <a:rPr lang="ru-RU" sz="4000" i="1" dirty="0" smtClean="0"/>
              <a:t>ёмность, волеиз</a:t>
            </a:r>
            <a:r>
              <a:rPr lang="ru-RU" sz="4000" b="1" i="1" dirty="0" smtClean="0">
                <a:solidFill>
                  <a:srgbClr val="008000"/>
                </a:solidFill>
              </a:rPr>
              <a:t>ъ</a:t>
            </a:r>
            <a:r>
              <a:rPr lang="ru-RU" sz="4000" i="1" dirty="0" smtClean="0"/>
              <a:t>явление, всеоб</a:t>
            </a:r>
            <a:r>
              <a:rPr lang="ru-RU" sz="4000" b="1" i="1" dirty="0" smtClean="0">
                <a:solidFill>
                  <a:srgbClr val="008000"/>
                </a:solidFill>
              </a:rPr>
              <a:t>ъ</a:t>
            </a:r>
            <a:r>
              <a:rPr lang="ru-RU" sz="4000" i="1" dirty="0" smtClean="0"/>
              <a:t>емлющий.</a:t>
            </a: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63365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8000"/>
                </a:solidFill>
              </a:rPr>
              <a:t>Помните</a:t>
            </a:r>
            <a:r>
              <a:rPr lang="ru-RU" sz="4800" dirty="0" smtClean="0">
                <a:solidFill>
                  <a:schemeClr val="tx1"/>
                </a:solidFill>
              </a:rPr>
              <a:t>, что в сложных словах между корнями </a:t>
            </a:r>
            <a:r>
              <a:rPr lang="ru-RU" sz="4800" dirty="0" smtClean="0">
                <a:solidFill>
                  <a:schemeClr val="tx1"/>
                </a:solidFill>
              </a:rPr>
              <a:t/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может </a:t>
            </a:r>
            <a:r>
              <a:rPr lang="ru-RU" sz="4800" dirty="0" smtClean="0">
                <a:solidFill>
                  <a:schemeClr val="tx1"/>
                </a:solidFill>
              </a:rPr>
              <a:t>быть </a:t>
            </a:r>
            <a:r>
              <a:rPr lang="ru-RU" sz="4800" dirty="0" smtClean="0">
                <a:solidFill>
                  <a:schemeClr val="tx1"/>
                </a:solidFill>
              </a:rPr>
              <a:t>приставка!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7239000" cy="98588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556792"/>
            <a:ext cx="7543824" cy="4824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I</a:t>
            </a:r>
            <a:r>
              <a:rPr lang="ru-RU" sz="3600" dirty="0" smtClean="0"/>
              <a:t>. Укажите слова, в которых пишется Ъ (твёрдый знак):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1</a:t>
            </a:r>
            <a:r>
              <a:rPr lang="ru-RU" sz="3600" dirty="0" smtClean="0"/>
              <a:t>) </a:t>
            </a:r>
            <a:r>
              <a:rPr lang="ru-RU" sz="3600" dirty="0" err="1" smtClean="0"/>
              <a:t>с_язвить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2) </a:t>
            </a:r>
            <a:r>
              <a:rPr lang="ru-RU" sz="3600" dirty="0" err="1" smtClean="0"/>
              <a:t>бар_ер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3) </a:t>
            </a:r>
            <a:r>
              <a:rPr lang="ru-RU" sz="3600" dirty="0" err="1" smtClean="0"/>
              <a:t>с_ёженный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4) </a:t>
            </a:r>
            <a:r>
              <a:rPr lang="ru-RU" sz="3600" dirty="0" err="1" smtClean="0"/>
              <a:t>подвор_е</a:t>
            </a:r>
            <a:r>
              <a:rPr lang="ru-RU" sz="3600" dirty="0" smtClean="0"/>
              <a:t>;</a:t>
            </a:r>
          </a:p>
          <a:p>
            <a:pPr>
              <a:buNone/>
            </a:pPr>
            <a:r>
              <a:rPr lang="ru-RU" sz="3600" dirty="0" smtClean="0"/>
              <a:t>5) </a:t>
            </a:r>
            <a:r>
              <a:rPr lang="ru-RU" sz="3600" dirty="0" err="1" smtClean="0"/>
              <a:t>вз_ерошенный</a:t>
            </a:r>
            <a:r>
              <a:rPr lang="ru-RU" sz="3600" dirty="0" smtClean="0"/>
              <a:t>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Городс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BA8842-1963-4C14-B88E-96B7829BBC91}"/>
</file>

<file path=customXml/itemProps2.xml><?xml version="1.0" encoding="utf-8"?>
<ds:datastoreItem xmlns:ds="http://schemas.openxmlformats.org/officeDocument/2006/customXml" ds:itemID="{5AE3534A-27FA-4A52-8C05-738D44AB5F35}"/>
</file>

<file path=customXml/itemProps3.xml><?xml version="1.0" encoding="utf-8"?>
<ds:datastoreItem xmlns:ds="http://schemas.openxmlformats.org/officeDocument/2006/customXml" ds:itemID="{F6EE5CF7-57C6-4D45-9EED-600DF531D460}"/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411</Words>
  <Application>Microsoft Office PowerPoint</Application>
  <PresentationFormat>Экран (4:3)</PresentationFormat>
  <Paragraphs>122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Городская</vt:lpstr>
      <vt:lpstr>Бумажная</vt:lpstr>
      <vt:lpstr>Изящная</vt:lpstr>
      <vt:lpstr>Правописание Ъ  (твёрдого знака)</vt:lpstr>
      <vt:lpstr>Ъ пишется после </vt:lpstr>
      <vt:lpstr>  Смотрите внимательно примеры! </vt:lpstr>
      <vt:lpstr>Обратите внимание!</vt:lpstr>
      <vt:lpstr>  После приставки –  русской или иноязычной –  Ъ также не пишется </vt:lpstr>
      <vt:lpstr>В сложных словах перед согласными и перед гласными нет Ъ (твёрдого знака)</vt:lpstr>
      <vt:lpstr>  Обратите  внимание! </vt:lpstr>
      <vt:lpstr>Помните, что в сложных словах между корнями  может быть приставка!</vt:lpstr>
      <vt:lpstr>Тест</vt:lpstr>
      <vt:lpstr>Слайд 10</vt:lpstr>
      <vt:lpstr>Слайд 11</vt:lpstr>
      <vt:lpstr>Слайд 12</vt:lpstr>
      <vt:lpstr>Слайд 13</vt:lpstr>
      <vt:lpstr>Слайд 14</vt:lpstr>
      <vt:lpstr>Желаем успехов!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Ъ (твёрдого знака) </dc:title>
  <dc:creator>Alina</dc:creator>
  <cp:lastModifiedBy>Татьяна</cp:lastModifiedBy>
  <cp:revision>13</cp:revision>
  <dcterms:created xsi:type="dcterms:W3CDTF">2016-01-27T08:31:27Z</dcterms:created>
  <dcterms:modified xsi:type="dcterms:W3CDTF">2016-01-30T09:55:05Z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